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2" r:id="rId3"/>
    <p:sldId id="260" r:id="rId4"/>
    <p:sldId id="257" r:id="rId5"/>
    <p:sldId id="261" r:id="rId6"/>
    <p:sldId id="267" r:id="rId7"/>
    <p:sldId id="268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FE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howGuides="1">
      <p:cViewPr>
        <p:scale>
          <a:sx n="72" d="100"/>
          <a:sy n="72" d="100"/>
        </p:scale>
        <p:origin x="-1248" y="6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02CD3-0871-4567-935B-2EB06C5DEE44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2544C-3022-4BB2-92B4-CF6DF7A12EF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28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2" name="Rettango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tango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tango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ttango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56" name="Rettango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ttango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ttango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ttango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igura a mano libera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igura a mano libera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igura a mano libera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igura a mano libera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igura a mano libera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igura a mano libera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igura a mano libera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igura a mano libera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igura a mano libera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igura a mano libera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igura a mano libera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igura a mano libera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igura a mano libera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igura a mano libera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tango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tango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tango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tango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ttore 1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ttore 1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grpSp>
        <p:nvGrpSpPr>
          <p:cNvPr id="14" name="Grup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ttore 1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ttore 1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ttango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24F8841-11D1-4E3E-AA7D-10E40E86E41F}" type="datetimeFigureOut">
              <a:rPr lang="it-IT" smtClean="0"/>
              <a:pPr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1533031-7AC3-47D9-827C-A3E7EAF0380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basilicasanlorenzo.i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omaspqr.it/roma/Imperatori.htm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romasegreta.it/images/mura_di_roma.jpg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8352928" cy="864096"/>
          </a:xfrm>
        </p:spPr>
        <p:txBody>
          <a:bodyPr/>
          <a:lstStyle/>
          <a:p>
            <a:pPr algn="ctr"/>
            <a:r>
              <a:rPr lang="it-IT" sz="4400" dirty="0" smtClean="0"/>
              <a:t>SAN LORENZO FUORI LE MURA</a:t>
            </a:r>
            <a:endParaRPr lang="it-IT" sz="4400" dirty="0"/>
          </a:p>
        </p:txBody>
      </p:sp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5724128" y="1772816"/>
            <a:ext cx="3239208" cy="1296144"/>
          </a:xfrm>
        </p:spPr>
        <p:txBody>
          <a:bodyPr>
            <a:normAutofit lnSpcReduction="10000"/>
          </a:bodyPr>
          <a:lstStyle/>
          <a:p>
            <a:pPr algn="ctr"/>
            <a:r>
              <a:rPr lang="it-IT" sz="2800" dirty="0" smtClean="0"/>
              <a:t>Lavinia Ansalone</a:t>
            </a:r>
          </a:p>
          <a:p>
            <a:pPr algn="ctr"/>
            <a:r>
              <a:rPr lang="it-IT" sz="2800" dirty="0" smtClean="0"/>
              <a:t>Classe 1i </a:t>
            </a:r>
          </a:p>
          <a:p>
            <a:pPr algn="ctr"/>
            <a:r>
              <a:rPr lang="it-IT" sz="2800" dirty="0" smtClean="0"/>
              <a:t>2 maggio 2014</a:t>
            </a:r>
            <a:endParaRPr lang="it-IT" sz="2800" dirty="0"/>
          </a:p>
        </p:txBody>
      </p:sp>
      <p:pic>
        <p:nvPicPr>
          <p:cNvPr id="1026" name="Picture 2" descr="C:\I media\ARTE\immagini san lorenzo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4896544" cy="3671034"/>
          </a:xfrm>
          <a:prstGeom prst="rect">
            <a:avLst/>
          </a:prstGeom>
          <a:noFill/>
        </p:spPr>
      </p:pic>
      <p:pic>
        <p:nvPicPr>
          <p:cNvPr id="1027" name="Picture 3" descr="C:\I media\ARTE\immagini san lorenzo\lavi.jpg"/>
          <p:cNvPicPr>
            <a:picLocks noChangeAspect="1" noChangeArrowheads="1"/>
          </p:cNvPicPr>
          <p:nvPr/>
        </p:nvPicPr>
        <p:blipFill>
          <a:blip r:embed="rId3" cstate="print"/>
          <a:srcRect l="33401" t="54527" r="27365" b="6994"/>
          <a:stretch>
            <a:fillRect/>
          </a:stretch>
        </p:blipFill>
        <p:spPr bwMode="auto">
          <a:xfrm>
            <a:off x="5948624" y="3429000"/>
            <a:ext cx="236779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..fare il giro delle 7 chiese..”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0" y="1282650"/>
            <a:ext cx="4680520" cy="55753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000" dirty="0" smtClean="0"/>
              <a:t>      </a:t>
            </a:r>
          </a:p>
          <a:p>
            <a:pPr>
              <a:buNone/>
            </a:pPr>
            <a:r>
              <a:rPr lang="it-IT" sz="2000" dirty="0" smtClean="0"/>
              <a:t>      I pellegrini che venivano a Roma, per  molto tempo, erano obbligati a fare a piedi  il Giro delle 7  Chiese in un giorno solo. </a:t>
            </a:r>
          </a:p>
          <a:p>
            <a:pPr>
              <a:buNone/>
            </a:pPr>
            <a:r>
              <a:rPr lang="it-IT" sz="2000" dirty="0" smtClean="0"/>
              <a:t>       Da ciò il </a:t>
            </a:r>
            <a:r>
              <a:rPr lang="it-IT" sz="2000" smtClean="0"/>
              <a:t>detto  nato a Roma “… </a:t>
            </a:r>
            <a:r>
              <a:rPr lang="it-IT" sz="2000" dirty="0" smtClean="0"/>
              <a:t>fare il giro delle sette chiese..”.</a:t>
            </a:r>
          </a:p>
          <a:p>
            <a:pPr>
              <a:buNone/>
            </a:pPr>
            <a:endParaRPr lang="it-IT" sz="2000" dirty="0" smtClean="0"/>
          </a:p>
          <a:p>
            <a:pPr>
              <a:buNone/>
            </a:pPr>
            <a:r>
              <a:rPr lang="it-IT" sz="2000" dirty="0" smtClean="0"/>
              <a:t>        Nel  XVI secolo la tradizione venne rivitalizzata da San Filippo Neri:</a:t>
            </a:r>
          </a:p>
          <a:p>
            <a:pPr>
              <a:buNone/>
            </a:pPr>
            <a:r>
              <a:rPr lang="it-IT" sz="2000" dirty="0" smtClean="0"/>
              <a:t>       le 4 basiliche patriarcali</a:t>
            </a:r>
          </a:p>
          <a:p>
            <a:pPr>
              <a:buNone/>
            </a:pPr>
            <a:r>
              <a:rPr lang="it-IT" sz="2000" dirty="0" smtClean="0"/>
              <a:t>        </a:t>
            </a:r>
            <a:r>
              <a:rPr lang="it-IT" sz="2000" b="1" dirty="0" smtClean="0">
                <a:solidFill>
                  <a:srgbClr val="0070C0"/>
                </a:solidFill>
              </a:rPr>
              <a:t>San Lorenzo fuori le mura</a:t>
            </a:r>
          </a:p>
          <a:p>
            <a:pPr>
              <a:buNone/>
            </a:pPr>
            <a:r>
              <a:rPr lang="it-IT" sz="2000" dirty="0" smtClean="0"/>
              <a:t>        Santa Croce in Gerusalemme</a:t>
            </a:r>
          </a:p>
          <a:p>
            <a:pPr>
              <a:buNone/>
            </a:pPr>
            <a:r>
              <a:rPr lang="it-IT" sz="2000" dirty="0" smtClean="0"/>
              <a:t>         San Sebastiano fuori le mura</a:t>
            </a:r>
          </a:p>
        </p:txBody>
      </p:sp>
      <p:pic>
        <p:nvPicPr>
          <p:cNvPr id="5" name="Segnaposto contenuto 4" descr="http://pellegriniaroma.files.wordpress.com/2010/10/settechiese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8"/>
            <a:ext cx="3588270" cy="279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3679304" y="0"/>
            <a:ext cx="1785392" cy="914400"/>
          </a:xfrm>
        </p:spPr>
        <p:txBody>
          <a:bodyPr/>
          <a:lstStyle/>
          <a:p>
            <a:r>
              <a:rPr lang="it-IT" dirty="0" smtClean="0"/>
              <a:t>Fonti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031432" y="763564"/>
            <a:ext cx="5112568" cy="2736874"/>
          </a:xfrm>
        </p:spPr>
        <p:txBody>
          <a:bodyPr>
            <a:normAutofit/>
          </a:bodyPr>
          <a:lstStyle/>
          <a:p>
            <a:pPr algn="r"/>
            <a:r>
              <a:rPr lang="it-IT" i="1" dirty="0" err="1" smtClean="0"/>
              <a:t>pellegrinia</a:t>
            </a:r>
            <a:r>
              <a:rPr lang="it-IT" b="1" i="1" dirty="0" err="1" smtClean="0"/>
              <a:t>roma</a:t>
            </a:r>
            <a:r>
              <a:rPr lang="it-IT" i="1" dirty="0" err="1" smtClean="0"/>
              <a:t>.org</a:t>
            </a:r>
            <a:endParaRPr lang="it-IT" dirty="0" smtClean="0"/>
          </a:p>
          <a:p>
            <a:pPr algn="r"/>
            <a:r>
              <a:rPr lang="it-IT" i="1" dirty="0" smtClean="0"/>
              <a:t>www.roma</a:t>
            </a:r>
            <a:r>
              <a:rPr lang="it-IT" b="1" i="1" dirty="0" smtClean="0"/>
              <a:t>spqr</a:t>
            </a:r>
            <a:r>
              <a:rPr lang="it-IT" i="1" dirty="0" smtClean="0"/>
              <a:t>.it</a:t>
            </a:r>
            <a:endParaRPr lang="it-IT" dirty="0" smtClean="0"/>
          </a:p>
          <a:p>
            <a:pPr algn="r"/>
            <a:r>
              <a:rPr lang="it-IT" i="1" dirty="0" smtClean="0"/>
              <a:t>www.romasegreta.it</a:t>
            </a:r>
            <a:endParaRPr lang="it-IT" dirty="0" smtClean="0"/>
          </a:p>
          <a:p>
            <a:pPr algn="r"/>
            <a:r>
              <a:rPr lang="it-IT" i="1" dirty="0" smtClean="0">
                <a:hlinkClick r:id="rId2"/>
              </a:rPr>
              <a:t>www.basilica</a:t>
            </a:r>
            <a:r>
              <a:rPr lang="it-IT" b="1" i="1" dirty="0" smtClean="0">
                <a:hlinkClick r:id="rId2"/>
              </a:rPr>
              <a:t>sanlorenzo</a:t>
            </a:r>
            <a:r>
              <a:rPr lang="it-IT" i="1" dirty="0" smtClean="0">
                <a:hlinkClick r:id="rId2"/>
              </a:rPr>
              <a:t>.it</a:t>
            </a:r>
            <a:endParaRPr lang="it-IT" i="1" dirty="0" smtClean="0"/>
          </a:p>
          <a:p>
            <a:pPr algn="r"/>
            <a:r>
              <a:rPr lang="it-IT" i="1" dirty="0" smtClean="0"/>
              <a:t>www.antika.it</a:t>
            </a:r>
            <a:endParaRPr lang="it-IT" dirty="0" smtClean="0"/>
          </a:p>
          <a:p>
            <a:pPr algn="r"/>
            <a:endParaRPr lang="it-IT" dirty="0"/>
          </a:p>
        </p:txBody>
      </p:sp>
      <p:pic>
        <p:nvPicPr>
          <p:cNvPr id="1026" name="Picture 2" descr="C:\I media\ARTE\immagini san lorenzo\lavi 1.jpg"/>
          <p:cNvPicPr>
            <a:picLocks noChangeAspect="1" noChangeArrowheads="1"/>
          </p:cNvPicPr>
          <p:nvPr/>
        </p:nvPicPr>
        <p:blipFill>
          <a:blip r:embed="rId3" cstate="print"/>
          <a:srcRect l="2485" r="3334" b="18312"/>
          <a:stretch>
            <a:fillRect/>
          </a:stretch>
        </p:blipFill>
        <p:spPr bwMode="auto">
          <a:xfrm>
            <a:off x="107504" y="2996952"/>
            <a:ext cx="5937563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512064"/>
            <a:ext cx="8291264" cy="914400"/>
          </a:xfrm>
        </p:spPr>
        <p:txBody>
          <a:bodyPr/>
          <a:lstStyle/>
          <a:p>
            <a:r>
              <a:rPr lang="it-IT" dirty="0" smtClean="0"/>
              <a:t>Dove si trova: pianta di Roma</a:t>
            </a:r>
            <a:endParaRPr lang="it-IT" dirty="0"/>
          </a:p>
        </p:txBody>
      </p:sp>
      <p:pic>
        <p:nvPicPr>
          <p:cNvPr id="4" name="Immagine 3" descr="Immagin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340768"/>
            <a:ext cx="5919216" cy="5193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ttp://www.romaspqr.it/roma/wpe6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052736"/>
            <a:ext cx="2952328" cy="56886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8244408" y="332656"/>
            <a:ext cx="3798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 – chiesa Pelagiana </a:t>
            </a:r>
          </a:p>
          <a:p>
            <a:r>
              <a:rPr lang="it-IT" dirty="0"/>
              <a:t>II – chiesa di Onorio III </a:t>
            </a:r>
          </a:p>
          <a:p>
            <a:r>
              <a:rPr lang="it-IT" dirty="0"/>
              <a:t>  </a:t>
            </a:r>
          </a:p>
          <a:p>
            <a:r>
              <a:rPr lang="it-IT" dirty="0"/>
              <a:t>1 – facciata e portico </a:t>
            </a:r>
          </a:p>
          <a:p>
            <a:r>
              <a:rPr lang="it-IT" dirty="0"/>
              <a:t>2 – sarcofago </a:t>
            </a:r>
          </a:p>
          <a:p>
            <a:r>
              <a:rPr lang="it-IT" dirty="0"/>
              <a:t>3 – leoni accanto al portale </a:t>
            </a:r>
          </a:p>
          <a:p>
            <a:r>
              <a:rPr lang="it-IT" dirty="0"/>
              <a:t>4 – Tomba  di  Guglielmo </a:t>
            </a:r>
            <a:r>
              <a:rPr lang="it-IT" dirty="0" err="1"/>
              <a:t>Fieschi</a:t>
            </a:r>
            <a:r>
              <a:rPr lang="it-IT" dirty="0"/>
              <a:t> </a:t>
            </a:r>
          </a:p>
          <a:p>
            <a:r>
              <a:rPr lang="it-IT" dirty="0"/>
              <a:t>5 – amboni </a:t>
            </a:r>
            <a:r>
              <a:rPr lang="it-IT" dirty="0" err="1"/>
              <a:t>cosmateschi</a:t>
            </a:r>
            <a:r>
              <a:rPr lang="it-IT" dirty="0"/>
              <a:t> </a:t>
            </a:r>
          </a:p>
          <a:p>
            <a:r>
              <a:rPr lang="it-IT" dirty="0"/>
              <a:t>6 – arco trionfale </a:t>
            </a:r>
          </a:p>
          <a:p>
            <a:r>
              <a:rPr lang="it-IT" dirty="0"/>
              <a:t>7 – altare e cripta della confessione </a:t>
            </a:r>
          </a:p>
          <a:p>
            <a:r>
              <a:rPr lang="it-IT" dirty="0"/>
              <a:t>8 – altare e ciborio </a:t>
            </a:r>
          </a:p>
          <a:p>
            <a:r>
              <a:rPr lang="it-IT" dirty="0"/>
              <a:t>9 – cattedra episcopale </a:t>
            </a:r>
          </a:p>
          <a:p>
            <a:r>
              <a:rPr lang="it-IT" dirty="0"/>
              <a:t>10 – entrata alla tomba  di Pio </a:t>
            </a:r>
            <a:r>
              <a:rPr lang="it-IT" dirty="0" err="1"/>
              <a:t>IX</a:t>
            </a:r>
            <a:r>
              <a:rPr lang="it-IT" dirty="0"/>
              <a:t> </a:t>
            </a:r>
          </a:p>
          <a:p>
            <a:r>
              <a:rPr lang="it-IT" dirty="0"/>
              <a:t>11 – chiostro del XII secolo</a:t>
            </a:r>
          </a:p>
        </p:txBody>
      </p:sp>
      <p:sp>
        <p:nvSpPr>
          <p:cNvPr id="4" name="CasellaDiTesto 3"/>
          <p:cNvSpPr txBox="1"/>
          <p:nvPr/>
        </p:nvSpPr>
        <p:spPr>
          <a:xfrm rot="16657657">
            <a:off x="3459109" y="4658543"/>
            <a:ext cx="164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Navata laterale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 rot="16657657">
            <a:off x="2386911" y="4442519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Navata laterale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3923928" y="1484784"/>
            <a:ext cx="2376264" cy="72008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11"/>
          <p:cNvSpPr/>
          <p:nvPr/>
        </p:nvSpPr>
        <p:spPr>
          <a:xfrm>
            <a:off x="6372200" y="1124744"/>
            <a:ext cx="1296144" cy="7200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Entrata tomba 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4" name="Connettore 2 13"/>
          <p:cNvCxnSpPr/>
          <p:nvPr/>
        </p:nvCxnSpPr>
        <p:spPr>
          <a:xfrm flipH="1">
            <a:off x="3779912" y="2492896"/>
            <a:ext cx="2664296" cy="216024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e 14"/>
          <p:cNvSpPr/>
          <p:nvPr/>
        </p:nvSpPr>
        <p:spPr>
          <a:xfrm>
            <a:off x="6372200" y="2060848"/>
            <a:ext cx="1368152" cy="64807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Altare e ciborio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 rot="15999111">
            <a:off x="4304895" y="1933559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chiostro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 flipH="1" flipV="1">
            <a:off x="3851920" y="3212406"/>
            <a:ext cx="2160240" cy="288032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/>
          <p:cNvSpPr/>
          <p:nvPr/>
        </p:nvSpPr>
        <p:spPr>
          <a:xfrm>
            <a:off x="6084168" y="3068390"/>
            <a:ext cx="2160240" cy="864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Altare e cripta confessione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 rot="16674526">
            <a:off x="2870643" y="454266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Navata centrale</a:t>
            </a:r>
            <a:endParaRPr lang="it-IT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Connettore 2 23"/>
          <p:cNvCxnSpPr/>
          <p:nvPr/>
        </p:nvCxnSpPr>
        <p:spPr>
          <a:xfrm flipH="1" flipV="1">
            <a:off x="4860032" y="3500438"/>
            <a:ext cx="1728192" cy="108012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e 24"/>
          <p:cNvSpPr/>
          <p:nvPr/>
        </p:nvSpPr>
        <p:spPr>
          <a:xfrm>
            <a:off x="6300192" y="4581128"/>
            <a:ext cx="1512168" cy="64864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transetto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3" name="Titolo 32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692280" cy="698376"/>
          </a:xfrm>
        </p:spPr>
        <p:txBody>
          <a:bodyPr/>
          <a:lstStyle/>
          <a:p>
            <a:r>
              <a:rPr lang="it-IT" dirty="0" smtClean="0"/>
              <a:t>Piantina della basilica</a:t>
            </a:r>
            <a:endParaRPr lang="it-IT" dirty="0"/>
          </a:p>
        </p:txBody>
      </p:sp>
      <p:sp>
        <p:nvSpPr>
          <p:cNvPr id="34" name="Ovale 33"/>
          <p:cNvSpPr/>
          <p:nvPr/>
        </p:nvSpPr>
        <p:spPr>
          <a:xfrm>
            <a:off x="395536" y="1700808"/>
            <a:ext cx="2160240" cy="864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Chiesa Pelagiana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5" name="Ovale 34"/>
          <p:cNvSpPr/>
          <p:nvPr/>
        </p:nvSpPr>
        <p:spPr>
          <a:xfrm>
            <a:off x="395536" y="3933056"/>
            <a:ext cx="2160240" cy="86409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Chiesa di Onofrio III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37" name="Connettore 2 36"/>
          <p:cNvCxnSpPr>
            <a:stCxn id="34" idx="6"/>
          </p:cNvCxnSpPr>
          <p:nvPr/>
        </p:nvCxnSpPr>
        <p:spPr>
          <a:xfrm>
            <a:off x="2555776" y="2132856"/>
            <a:ext cx="1008112" cy="0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>
            <a:stCxn id="35" idx="6"/>
          </p:cNvCxnSpPr>
          <p:nvPr/>
        </p:nvCxnSpPr>
        <p:spPr>
          <a:xfrm flipV="1">
            <a:off x="2555776" y="4293096"/>
            <a:ext cx="1008112" cy="72008"/>
          </a:xfrm>
          <a:prstGeom prst="straightConnector1">
            <a:avLst/>
          </a:prstGeom>
          <a:ln>
            <a:solidFill>
              <a:srgbClr val="0A0FE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2627784" y="0"/>
            <a:ext cx="2865512" cy="692696"/>
          </a:xfrm>
        </p:spPr>
        <p:txBody>
          <a:bodyPr/>
          <a:lstStyle/>
          <a:p>
            <a:r>
              <a:rPr lang="it-IT" dirty="0" smtClean="0"/>
              <a:t>La 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5904656" cy="6093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Lorenzo</a:t>
            </a:r>
            <a:r>
              <a:rPr lang="it-IT" sz="2000" dirty="0" smtClean="0"/>
              <a:t>, di origine spagnola, era  diacono di Papa Sisto II.</a:t>
            </a:r>
          </a:p>
          <a:p>
            <a:pPr marL="0" indent="0">
              <a:lnSpc>
                <a:spcPts val="1300"/>
              </a:lnSpc>
              <a:buNone/>
            </a:pPr>
            <a:endParaRPr lang="it-IT" sz="2000" dirty="0" smtClean="0"/>
          </a:p>
          <a:p>
            <a:pPr marL="0" indent="0">
              <a:buNone/>
            </a:pPr>
            <a:r>
              <a:rPr lang="it-IT" sz="2000" dirty="0" smtClean="0"/>
              <a:t>Con un editto del 257, Valeriano condannava all’esilio ed alla confisca di tutti i beni coloro che non avessero venerato le divinità romane. </a:t>
            </a:r>
          </a:p>
          <a:p>
            <a:pPr marL="0" indent="0">
              <a:buNone/>
            </a:pPr>
            <a:r>
              <a:rPr lang="it-IT" sz="2000" dirty="0" smtClean="0"/>
              <a:t>Il 10 agosto subì il martirio disteso sopra una graticola di ferro e fatto bruciare. </a:t>
            </a:r>
          </a:p>
          <a:p>
            <a:pPr marL="0" indent="0">
              <a:buNone/>
            </a:pPr>
            <a:r>
              <a:rPr lang="it-IT" sz="2000" dirty="0" smtClean="0"/>
              <a:t>Lorenzo  alla richiesta di consegnare tutto alle casse dell’erario imperiale e di venerare gli dei romani,  si affrettò a distribuire tutti gli averi ai suoi assistiti riconfermando la sua fede il Cristo.</a:t>
            </a:r>
          </a:p>
          <a:p>
            <a:pPr marL="0" indent="0">
              <a:lnSpc>
                <a:spcPts val="1300"/>
              </a:lnSpc>
              <a:buNone/>
            </a:pPr>
            <a:endParaRPr lang="it-IT" sz="2000" dirty="0" smtClean="0"/>
          </a:p>
          <a:p>
            <a:pPr marL="0" indent="0" algn="ctr">
              <a:buNone/>
            </a:pPr>
            <a:r>
              <a:rPr lang="it-IT" sz="2000" dirty="0" smtClean="0"/>
              <a:t>L’imperatore </a:t>
            </a:r>
            <a:r>
              <a:rPr lang="it-IT" sz="2000" dirty="0" smtClean="0">
                <a:solidFill>
                  <a:srgbClr val="0070C0"/>
                </a:solidFill>
                <a:hlinkClick r:id="rId2"/>
              </a:rPr>
              <a:t>Costantino</a:t>
            </a:r>
            <a:r>
              <a:rPr lang="it-IT" sz="2000" dirty="0" smtClean="0">
                <a:solidFill>
                  <a:srgbClr val="0070C0"/>
                </a:solidFill>
              </a:rPr>
              <a:t> </a:t>
            </a:r>
            <a:r>
              <a:rPr lang="it-IT" sz="2000" dirty="0" smtClean="0"/>
              <a:t> rese splendida e sontuosa la tomba di Lorenzo e ne chiuse l’ingresso con una grata d’argento. Intorno al 330 fu l’imperatore stesso fece erigere  una prima basilica., chiamata “Basilica </a:t>
            </a:r>
            <a:r>
              <a:rPr lang="it-IT" sz="2000" dirty="0" err="1" smtClean="0"/>
              <a:t>maior</a:t>
            </a:r>
            <a:r>
              <a:rPr lang="it-IT" sz="2000" dirty="0" smtClean="0"/>
              <a:t>”.</a:t>
            </a:r>
          </a:p>
          <a:p>
            <a:pPr marL="0" indent="0" algn="ctr">
              <a:lnSpc>
                <a:spcPts val="1300"/>
              </a:lnSpc>
              <a:buNone/>
            </a:pPr>
            <a:endParaRPr lang="it-IT" sz="2000" dirty="0" smtClean="0"/>
          </a:p>
          <a:p>
            <a:pPr marL="90488" indent="-22225" algn="ctr">
              <a:buNone/>
            </a:pPr>
            <a:r>
              <a:rPr lang="it-IT" sz="2000" dirty="0" smtClean="0"/>
              <a:t>Alla fine del </a:t>
            </a:r>
            <a:r>
              <a:rPr lang="it-IT" sz="2000" dirty="0" err="1" smtClean="0"/>
              <a:t>VI</a:t>
            </a:r>
            <a:r>
              <a:rPr lang="it-IT" sz="2000" dirty="0" smtClean="0"/>
              <a:t> secolo papa </a:t>
            </a:r>
            <a:r>
              <a:rPr lang="it-IT" sz="2000" dirty="0" err="1" smtClean="0"/>
              <a:t>Pelagio</a:t>
            </a:r>
            <a:r>
              <a:rPr lang="it-IT" sz="2000" dirty="0" smtClean="0"/>
              <a:t> </a:t>
            </a:r>
            <a:r>
              <a:rPr lang="it-IT" sz="2000" dirty="0" err="1" smtClean="0"/>
              <a:t>II</a:t>
            </a:r>
            <a:r>
              <a:rPr lang="it-IT" sz="2000" dirty="0" smtClean="0"/>
              <a:t> ne face costruire un'altra affianco che inglobava completamente il sepolcro di San Lorenzo detta 'Basilica Minor'.  </a:t>
            </a:r>
          </a:p>
        </p:txBody>
      </p:sp>
      <p:pic>
        <p:nvPicPr>
          <p:cNvPr id="5" name="Immagine 4" descr="San-Lorenzo-Diacono-e-Mart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810158"/>
            <a:ext cx="3059832" cy="523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914400" y="512064"/>
            <a:ext cx="3873624" cy="914400"/>
          </a:xfrm>
        </p:spPr>
        <p:txBody>
          <a:bodyPr/>
          <a:lstStyle/>
          <a:p>
            <a:r>
              <a:rPr lang="it-IT" dirty="0" smtClean="0"/>
              <a:t>I restauri</a:t>
            </a:r>
            <a:endParaRPr lang="it-IT" dirty="0"/>
          </a:p>
        </p:txBody>
      </p:sp>
      <p:pic>
        <p:nvPicPr>
          <p:cNvPr id="1028" name="Picture 4" descr="https://encrypted-tbn1.gstatic.com/images?q=tbn:ANd9GcTgeeFhQ0rQSqC2Tm0BTTQlQeqgUfWKvNxFNO_AekYwS5DP6ZX4d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78588" y="2486025"/>
            <a:ext cx="2665412" cy="1884363"/>
          </a:xfrm>
          <a:prstGeom prst="rect">
            <a:avLst/>
          </a:prstGeom>
          <a:noFill/>
        </p:spPr>
      </p:pic>
      <p:pic>
        <p:nvPicPr>
          <p:cNvPr id="5" name="Segnaposto contenuto 4" descr="Virginio Vespignani"/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675" y="0"/>
            <a:ext cx="15843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encrypted-tbn1.gstatic.com/images?q=tbn:ANd9GcRmTD6I7EQrUFVb-NLbf9DdCdwFF9CKMa-BYUV7IflJQTMQBDE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418362"/>
            <a:ext cx="1808061" cy="2021276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496119" y="1268760"/>
            <a:ext cx="41764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La basilica nel corso dei secoli subì numerosi restauri. Di questi quello più radicale fu operato da </a:t>
            </a:r>
            <a:r>
              <a:rPr lang="it-IT" sz="2400" dirty="0" smtClean="0"/>
              <a:t> Virgilio </a:t>
            </a:r>
            <a:r>
              <a:rPr lang="it-IT" sz="2400" dirty="0" err="1"/>
              <a:t>Vespignani</a:t>
            </a:r>
            <a:r>
              <a:rPr lang="it-IT" sz="2400" dirty="0"/>
              <a:t>,   </a:t>
            </a:r>
            <a:r>
              <a:rPr lang="it-IT" sz="2400" dirty="0" smtClean="0"/>
              <a:t>tra </a:t>
            </a:r>
            <a:r>
              <a:rPr lang="it-IT" sz="2400" dirty="0"/>
              <a:t>il 1855 ed il 1864</a:t>
            </a:r>
            <a:r>
              <a:rPr lang="it-IT" sz="2400" dirty="0" smtClean="0"/>
              <a:t>.</a:t>
            </a:r>
          </a:p>
          <a:p>
            <a:endParaRPr lang="it-IT" sz="2400" dirty="0" smtClean="0"/>
          </a:p>
          <a:p>
            <a:r>
              <a:rPr lang="it-IT" sz="2400" dirty="0" smtClean="0"/>
              <a:t> </a:t>
            </a:r>
            <a:r>
              <a:rPr lang="it-IT" sz="2400" dirty="0"/>
              <a:t>Seriamente danneggiata, durante la Seconda Guerra Mondiale, dai bombardamenti del 1943 venne, tra il 1943 ed il 1948, restaurata da Alberto Terenzio ritrovando il suo aspetto medievale.</a:t>
            </a:r>
          </a:p>
        </p:txBody>
      </p:sp>
      <p:pic>
        <p:nvPicPr>
          <p:cNvPr id="16386" name="Picture 2" descr="Roma. Basilica di San Lorenzo fuori le mur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0684" y="4392190"/>
            <a:ext cx="3393316" cy="2465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59632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467544" y="116632"/>
            <a:ext cx="641905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Immagini della Basilica</a:t>
            </a:r>
            <a:b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I media\ARTE\immagini san lorenzo\mail.google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43000"/>
            <a:ext cx="3429000" cy="2286000"/>
          </a:xfrm>
          <a:prstGeom prst="rect">
            <a:avLst/>
          </a:prstGeom>
          <a:noFill/>
        </p:spPr>
      </p:pic>
      <p:pic>
        <p:nvPicPr>
          <p:cNvPr id="2051" name="Picture 3" descr="C:\I media\ARTE\immagini san lorenzo\roma-basilica-san-lorenzo-fuori-le-mura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33193"/>
            <a:ext cx="3611894" cy="2708920"/>
          </a:xfrm>
          <a:prstGeom prst="rect">
            <a:avLst/>
          </a:prstGeom>
          <a:noFill/>
        </p:spPr>
      </p:pic>
      <p:pic>
        <p:nvPicPr>
          <p:cNvPr id="2052" name="Picture 4" descr="C:\I media\ARTE\San Lorenzo fuori le mura\sanlorenzofuorimu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182350"/>
            <a:ext cx="2808312" cy="2246650"/>
          </a:xfrm>
          <a:prstGeom prst="rect">
            <a:avLst/>
          </a:prstGeom>
          <a:noFill/>
        </p:spPr>
      </p:pic>
      <p:pic>
        <p:nvPicPr>
          <p:cNvPr id="2053" name="Picture 5" descr="C:\I media\ARTE\San Lorenzo fuori le mura\SanLorenz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77072"/>
            <a:ext cx="4002698" cy="2664296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1835696" y="764704"/>
            <a:ext cx="9361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dirty="0" smtClean="0">
                <a:solidFill>
                  <a:schemeClr val="tx1">
                    <a:lumMod val="95000"/>
                  </a:schemeClr>
                </a:solidFill>
              </a:rPr>
              <a:t>IERI</a:t>
            </a:r>
            <a:endParaRPr lang="it-IT" sz="25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580112" y="692696"/>
            <a:ext cx="9361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dirty="0" smtClean="0">
                <a:solidFill>
                  <a:schemeClr val="tx1">
                    <a:lumMod val="95000"/>
                  </a:schemeClr>
                </a:solidFill>
              </a:rPr>
              <a:t>OGGI</a:t>
            </a:r>
            <a:endParaRPr lang="it-IT" sz="25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743908" y="3500438"/>
            <a:ext cx="16561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dirty="0" smtClean="0">
                <a:solidFill>
                  <a:schemeClr val="tx1">
                    <a:lumMod val="95000"/>
                  </a:schemeClr>
                </a:solidFill>
              </a:rPr>
              <a:t>INTERNI</a:t>
            </a:r>
            <a:endParaRPr lang="it-IT" sz="25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251520" y="116632"/>
            <a:ext cx="396044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Altre</a:t>
            </a:r>
            <a:r>
              <a:rPr kumimoji="0" lang="it-IT" sz="4000" b="0" i="0" u="none" strike="noStrike" kern="1200" cap="none" spc="-100" normalizeH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immagini</a:t>
            </a:r>
            <a: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it-IT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it-IT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Immagine 2" descr="basilica0003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48110"/>
            <a:ext cx="20490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basilica0003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437112"/>
            <a:ext cx="38884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-item-id-4252" descr="San Lorenzo fuori le mura: il chiostro romanic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581128"/>
            <a:ext cx="33843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basilica0000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052736"/>
            <a:ext cx="3960440" cy="218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3828848" y="3500438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chiostro </a:t>
            </a:r>
            <a:endParaRPr lang="it-IT" sz="2400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3347864" y="4005064"/>
            <a:ext cx="79208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5076056" y="4005064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 rot="20090575">
            <a:off x="3312756" y="388595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interno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 rot="1362401">
            <a:off x="5040035" y="387851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esterno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660232" y="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Il campanile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“fuori le mura” 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412776"/>
            <a:ext cx="8003232" cy="49427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dirty="0" smtClean="0"/>
              <a:t>     Il concetto di Mura a Roma nacque con il leggendario solco tracciato dall'aratro di Romolo, anche se questo probabilmente non fu un muro a carattere difensivo ma più un confine a carattere religioso.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     Era uno spazio di terreno sacro, situato lungo le mura della città all'interno ed all'esterno, dove non era lecito costruire, né abitare, né arare, né tantomeno seppellire i morti e limitato da pietre terminali: non una difesa militare quindi ma una difesa sacrale, un limite magico difeso da tabù e divieti.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779686"/>
          </a:xfrm>
        </p:spPr>
        <p:txBody>
          <a:bodyPr/>
          <a:lstStyle/>
          <a:p>
            <a:r>
              <a:rPr lang="it-IT" dirty="0" smtClean="0"/>
              <a:t>Quali sono le “mura” a Roma?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4176464" cy="5544616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 SERVIANE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smtClean="0"/>
              <a:t>- La prima cinta di mura urbana vera e propria, risale alla metà del </a:t>
            </a:r>
            <a:r>
              <a:rPr lang="it-IT" dirty="0" err="1" smtClean="0"/>
              <a:t>VI</a:t>
            </a:r>
            <a:r>
              <a:rPr lang="it-IT" dirty="0" smtClean="0"/>
              <a:t> secolo a.C., costruita dal sesto re di Roma </a:t>
            </a:r>
            <a:r>
              <a:rPr lang="it-IT" dirty="0" err="1" smtClean="0"/>
              <a:t>Servio</a:t>
            </a:r>
            <a:r>
              <a:rPr lang="it-IT" dirty="0" smtClean="0"/>
              <a:t> Tullio. </a:t>
            </a:r>
          </a:p>
          <a:p>
            <a:r>
              <a:rPr lang="it-I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 AURELIANE </a:t>
            </a:r>
            <a:r>
              <a:rPr lang="it-IT" dirty="0" smtClean="0"/>
              <a:t>- La necessità di una nuova cinta muraria apparve evidente ad Aureliano, nel corso del  III secolo d.C., quando la gravissima crisi economica e politica rese chiara la debolezza dell'Impero con la possibilità che i barbari potessero spingersi fino alla capitale. </a:t>
            </a:r>
          </a:p>
          <a:p>
            <a:r>
              <a:rPr lang="it-IT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MURA GIANICOLENSI </a:t>
            </a:r>
            <a:r>
              <a:rPr lang="it-IT" dirty="0" smtClean="0"/>
              <a:t>- Queste mura furono realizzate per volere di papa Urbano VIII </a:t>
            </a:r>
            <a:r>
              <a:rPr lang="it-IT" dirty="0" err="1" smtClean="0"/>
              <a:t>Barberini</a:t>
            </a:r>
            <a:r>
              <a:rPr lang="it-IT" dirty="0" smtClean="0"/>
              <a:t> in occasione della cosiddetta guerra di Castro, scoppiata tra le due potenti famiglie dei </a:t>
            </a:r>
            <a:r>
              <a:rPr lang="it-IT" dirty="0" err="1" smtClean="0"/>
              <a:t>Barberini</a:t>
            </a:r>
            <a:r>
              <a:rPr lang="it-IT" dirty="0" smtClean="0"/>
              <a:t> e dei Farnese  (1600).</a:t>
            </a:r>
            <a:endParaRPr lang="it-IT" dirty="0"/>
          </a:p>
        </p:txBody>
      </p:sp>
      <p:pic>
        <p:nvPicPr>
          <p:cNvPr id="6" name="Segnaposto contenuto 5" descr="mura di roma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41044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i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1709</TotalTime>
  <Words>602</Words>
  <Application>Microsoft Office PowerPoint</Application>
  <PresentationFormat>Presentazione su schermo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Metro</vt:lpstr>
      <vt:lpstr>SAN LORENZO FUORI LE MURA</vt:lpstr>
      <vt:lpstr>Dove si trova: pianta di Roma</vt:lpstr>
      <vt:lpstr>Piantina della basilica</vt:lpstr>
      <vt:lpstr>La storia</vt:lpstr>
      <vt:lpstr>I restauri</vt:lpstr>
      <vt:lpstr>Presentazione standard di PowerPoint</vt:lpstr>
      <vt:lpstr>Presentazione standard di PowerPoint</vt:lpstr>
      <vt:lpstr>Perché “fuori le mura” ?</vt:lpstr>
      <vt:lpstr>Quali sono le “mura” a Roma?</vt:lpstr>
      <vt:lpstr>“ ..fare il giro delle 7 chiese..”</vt:lpstr>
      <vt:lpstr>Fonti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LORENZO FUORI LE MURA</dc:title>
  <dc:creator>Utente</dc:creator>
  <cp:lastModifiedBy>Lenovo</cp:lastModifiedBy>
  <cp:revision>19</cp:revision>
  <dcterms:created xsi:type="dcterms:W3CDTF">2014-05-03T22:44:21Z</dcterms:created>
  <dcterms:modified xsi:type="dcterms:W3CDTF">2014-05-06T17:05:57Z</dcterms:modified>
</cp:coreProperties>
</file>